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70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6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44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573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167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6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153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072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763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50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59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43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8A7857-5502-440E-B329-EE5162E17E1E}" type="datetimeFigureOut">
              <a:rPr lang="en-BE" smtClean="0"/>
              <a:t>20/04/2024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2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4483-FD36-8E04-D55D-025D3367C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computer vision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B32DA-7177-FED1-925F-7CC9C1E28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tech talk by Maarten </a:t>
            </a:r>
            <a:r>
              <a:rPr lang="en-US" dirty="0" err="1"/>
              <a:t>Knaepen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2637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11777564" cy="933061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Righthand side of the picture: Features identify higher-level semantic components like car wheels, text,  and flower petals.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4098" name="Picture 2" descr="Activations of the third layer of a CNN">
            <a:extLst>
              <a:ext uri="{FF2B5EF4-FFF2-40B4-BE49-F238E27FC236}">
                <a16:creationId xmlns:a16="http://schemas.microsoft.com/office/drawing/2014/main" id="{3856E190-0D07-671C-316C-8900F945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4" y="1555102"/>
            <a:ext cx="11531365" cy="43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00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11777564" cy="933061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Righthand side of the picture: Features identify higher-level semantic components like car wheels, text,  and flower petals.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4098" name="Picture 2" descr="Activations of the third layer of a CNN">
            <a:extLst>
              <a:ext uri="{FF2B5EF4-FFF2-40B4-BE49-F238E27FC236}">
                <a16:creationId xmlns:a16="http://schemas.microsoft.com/office/drawing/2014/main" id="{3856E190-0D07-671C-316C-8900F945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4" y="1555102"/>
            <a:ext cx="11531365" cy="43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53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31" y="857250"/>
            <a:ext cx="2271721" cy="4716236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Layers 4 and 5 recognize higher-level concepts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5122" name="Picture 2" descr="Activations of layers 4 and 5 of a CNN">
            <a:extLst>
              <a:ext uri="{FF2B5EF4-FFF2-40B4-BE49-F238E27FC236}">
                <a16:creationId xmlns:a16="http://schemas.microsoft.com/office/drawing/2014/main" id="{A352829A-796C-1473-4CA2-FAB9CEB1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52" y="777551"/>
            <a:ext cx="9872848" cy="60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22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how_batch with spectrograms of sounds">
            <a:extLst>
              <a:ext uri="{FF2B5EF4-FFF2-40B4-BE49-F238E27FC236}">
                <a16:creationId xmlns:a16="http://schemas.microsoft.com/office/drawing/2014/main" id="{91AD8224-CB48-F8EA-E425-157FB086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04" y="712786"/>
            <a:ext cx="5361344" cy="553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2359" y="1901306"/>
            <a:ext cx="6284945" cy="3055387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Image recognizers can perform diverse tasks by representing various data types as images.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Sound can be converted into spectrograms for analysis by image recognition models.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Spectrograms display unique patterns for different sounds, aiding in accurate classification.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5943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8580" y="787853"/>
            <a:ext cx="11592635" cy="3055387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Time series can be plotted as images to emphasize key components like seasonality and anomalies.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Usage of GADF to convert time series data into images for olive oil classification.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These images were then analyzed using image classification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  <p:pic>
        <p:nvPicPr>
          <p:cNvPr id="7170" name="Picture 2" descr="Converting a time series into an image">
            <a:extLst>
              <a:ext uri="{FF2B5EF4-FFF2-40B4-BE49-F238E27FC236}">
                <a16:creationId xmlns:a16="http://schemas.microsoft.com/office/drawing/2014/main" id="{E9DE8515-B989-DFFC-1CA0-248812C4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02" y="1986882"/>
            <a:ext cx="8615265" cy="42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1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8580" y="787853"/>
            <a:ext cx="11754367" cy="1252441"/>
          </a:xfrm>
          <a:noFill/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Mouse movement and click data were utilized for fraud detection at Splunk.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data was transformed into images displaying mouse pointer details and clicks using colored lines and circles.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Analysis with an image recognition model led to a successful fraud detection approach, resulting in a patent.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  <p:pic>
        <p:nvPicPr>
          <p:cNvPr id="8194" name="Picture 2" descr="Converting computer mouse behavior to an image">
            <a:extLst>
              <a:ext uri="{FF2B5EF4-FFF2-40B4-BE49-F238E27FC236}">
                <a16:creationId xmlns:a16="http://schemas.microsoft.com/office/drawing/2014/main" id="{4E68A052-6513-C439-A691-9B0217AC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92" y="1961014"/>
            <a:ext cx="6368661" cy="425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035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6139" y="1904417"/>
            <a:ext cx="7393861" cy="3049166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Object localization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  <a:sym typeface="Wingdings" panose="05000000000000000000" pitchFamily="2" charset="2"/>
              </a:rPr>
              <a:t> autonomous vehicles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egmentation models identify objects in images with precision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These models achieve accurate pixel-level classification, effectively delineating objects such as cars and trees.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Deep learning for more than image classification</a:t>
            </a:r>
            <a:endParaRPr lang="en-BE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442331A-138F-420A-9DAB-C5DA9847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46" y="1009845"/>
            <a:ext cx="38481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142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72D5-9450-844B-C284-5EC281D028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9925" y="287338"/>
            <a:ext cx="11522075" cy="55848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3900" dirty="0"/>
              <a:t>Questions?</a:t>
            </a:r>
            <a:endParaRPr lang="en-BE" sz="23900" dirty="0"/>
          </a:p>
        </p:txBody>
      </p:sp>
    </p:spTree>
    <p:extLst>
      <p:ext uri="{BB962C8B-B14F-4D97-AF65-F5344CB8AC3E}">
        <p14:creationId xmlns:p14="http://schemas.microsoft.com/office/powerpoint/2010/main" val="109887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C845CF-DEE4-7E4E-D4DD-69301AED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12400"/>
          </a:xfrm>
        </p:spPr>
        <p:txBody>
          <a:bodyPr/>
          <a:lstStyle/>
          <a:p>
            <a:r>
              <a:rPr lang="en-US" dirty="0"/>
              <a:t>Overview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D835E5-05F5-DD11-1557-8826379FA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1206759"/>
            <a:ext cx="3362131" cy="5098445"/>
          </a:xfrm>
        </p:spPr>
        <p:txBody>
          <a:bodyPr/>
          <a:lstStyle/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Machine Learning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Neural Network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Stochastic Gradient Descent (SGD)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Machine Learning Limitations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Computer Vision Tutorial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What our image recognizer learned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Image classifiers can handle non-image tasks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Deep learning for more than image classification</a:t>
            </a:r>
          </a:p>
        </p:txBody>
      </p:sp>
      <p:pic>
        <p:nvPicPr>
          <p:cNvPr id="10244" name="Picture 4" descr="Powering Innovation: The Role of AI and Machine Learning in Computer Vision  on Edge">
            <a:extLst>
              <a:ext uri="{FF2B5EF4-FFF2-40B4-BE49-F238E27FC236}">
                <a16:creationId xmlns:a16="http://schemas.microsoft.com/office/drawing/2014/main" id="{F1C43093-B28D-E7EF-3130-133A684D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321" y="1101012"/>
            <a:ext cx="8083679" cy="44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76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857952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96" y="775823"/>
            <a:ext cx="11949404" cy="297508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Machine learning encompasses techniques like deep learning, utilizing neural networks dating back to the 1950s.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Machine learning allows computers to learn from examples to complete tasks.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Machine learning involves weight assignments, model parameters that define how the program operates.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Automatic testing of performance and mechanisms for adjusting weights optimize the model's performance over time.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training loop involves feeding inputs to the model, evaluating its performance, and updating weights accordingly.</a:t>
            </a: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E8413-2C6A-0B16-3A1C-233CADBC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3824437"/>
            <a:ext cx="1064091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857250"/>
          </a:xfrm>
        </p:spPr>
        <p:txBody>
          <a:bodyPr/>
          <a:lstStyle/>
          <a:p>
            <a:r>
              <a:rPr lang="en-US" dirty="0"/>
              <a:t>Neural Networks</a:t>
            </a:r>
            <a:endParaRPr lang="en-BE" dirty="0"/>
          </a:p>
        </p:txBody>
      </p:sp>
      <p:pic>
        <p:nvPicPr>
          <p:cNvPr id="1028" name="Picture 4" descr="Building a Simple Neural Network from Scratch | by Akarsh Saxena | Towards  Data Science">
            <a:extLst>
              <a:ext uri="{FF2B5EF4-FFF2-40B4-BE49-F238E27FC236}">
                <a16:creationId xmlns:a16="http://schemas.microsoft.com/office/drawing/2014/main" id="{FCB3D9B3-F626-F20B-4ADC-566FE5A5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43" y="1"/>
            <a:ext cx="5836057" cy="337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esome Drawing tools for Neural Net Architecture | Kaggle">
            <a:extLst>
              <a:ext uri="{FF2B5EF4-FFF2-40B4-BE49-F238E27FC236}">
                <a16:creationId xmlns:a16="http://schemas.microsoft.com/office/drawing/2014/main" id="{A8F178F0-7D7E-8E81-7E58-A68640A7E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t="5022" r="2656" b="8934"/>
          <a:stretch/>
        </p:blipFill>
        <p:spPr bwMode="auto">
          <a:xfrm>
            <a:off x="7383624" y="3551853"/>
            <a:ext cx="459197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400" y="783253"/>
            <a:ext cx="6532743" cy="5537200"/>
          </a:xfrm>
          <a:noFill/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öhne"/>
              </a:rPr>
              <a:t>V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ersatile models used for various tasks like image recognition and text understanding.</a:t>
            </a:r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öhne"/>
              </a:rPr>
              <a:t>F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lexible mathematical functions whose behavior is determined by their weights.</a:t>
            </a:r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öhne"/>
              </a:rPr>
              <a:t>T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raining neural networks involves finding optimal weight assignments through processes like stochastic gradient descent (SGD).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SGD provides a general method for updating weights, enabling neural networks to improve at various tasks automatically.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Inputs are data like images, with weights determining the network's behavior.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Results are the output produced by the network, classifications like “bird" or “forest."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Performance is evaluated based on accuracy of predicted  outcomes.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983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363200" cy="857250"/>
          </a:xfrm>
        </p:spPr>
        <p:txBody>
          <a:bodyPr>
            <a:normAutofit/>
          </a:bodyPr>
          <a:lstStyle/>
          <a:p>
            <a:r>
              <a:rPr lang="en-US" dirty="0"/>
              <a:t>Stochastic Gradient Descent (SGD)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059" y="1431925"/>
            <a:ext cx="5991225" cy="39941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Essential optimization algorithm for ML model training.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U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pdates model parameters iteratively to minimize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Computes gradients using mini-batches, making it efficient for large datasets.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Randomness from mini-batch selection helps in escaping local minima.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Adjusts parameters in direction reducing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Learning rate crucial for convergence and stability.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Requires hyperparameter tuning for effective use.</a:t>
            </a:r>
          </a:p>
          <a:p>
            <a:endParaRPr lang="en-BE" dirty="0"/>
          </a:p>
        </p:txBody>
      </p:sp>
      <p:pic>
        <p:nvPicPr>
          <p:cNvPr id="2050" name="Picture 2" descr="stochastic gradient descent in machine learning Cheap Sale - OFF 54%">
            <a:extLst>
              <a:ext uri="{FF2B5EF4-FFF2-40B4-BE49-F238E27FC236}">
                <a16:creationId xmlns:a16="http://schemas.microsoft.com/office/drawing/2014/main" id="{DB90C71D-828C-257A-5F38-1C89A95E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941" y="249507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ochastic vs Batch Gradient Descent ...">
            <a:extLst>
              <a:ext uri="{FF2B5EF4-FFF2-40B4-BE49-F238E27FC236}">
                <a16:creationId xmlns:a16="http://schemas.microsoft.com/office/drawing/2014/main" id="{79F51F8C-931C-998D-1D86-B4916DA3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92" y="833551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6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059" y="957942"/>
            <a:ext cx="11572292" cy="5610809"/>
          </a:xfrm>
          <a:noFill/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Data is essential for creating a model.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Models learn only from patterns in input data.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Machine learning models generate predictions, not recommended actions.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Labeled data is crucial for effective model training.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Gap exists between organizational goals and model capabilities due to prediction limitations.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Predictive models may reinforce biases present in training data, leading to feedback loops.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Feedback loops can perpetuate biases and distort model performance over time.</a:t>
            </a:r>
          </a:p>
          <a:p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Machine Learning Limitations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9079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5457630" cy="5635689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Deep learning models often appear as "black box"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esearch exists on how to interpret and understand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Visualizing neural network weights provides insights into model behavior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 layer 1, the model learns to detect diagonal, horizontal, and vertical edges, along with various gradients.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These learned features serve as basic building blocks for computer vision tasks and resemble human visual perception and handcrafted computer vision features.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B40B4-588B-D5DE-F9A2-B24F7423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87" y="690465"/>
            <a:ext cx="4606243" cy="61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11777564" cy="933061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Layer 2 features: Detect corners, lines, circles, and patterns, built from layer 1 building blocks.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Corresponding patches from actual images illustrate feature matches, like gradients and textures seen in sunsets.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3074" name="Picture 2" descr="Activations of the second layer of a CNN">
            <a:extLst>
              <a:ext uri="{FF2B5EF4-FFF2-40B4-BE49-F238E27FC236}">
                <a16:creationId xmlns:a16="http://schemas.microsoft.com/office/drawing/2014/main" id="{D48CF9B2-11CD-BD2D-8489-414D45C8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70" y="1560129"/>
            <a:ext cx="10027298" cy="48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6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11777564" cy="933061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Layer 2 features: Detect corners, lines, circles, and patterns, built from layer 1 building blocks.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Corresponding patches from actual images illustrate feature matches, like gradients and textures seen in sunsets.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3074" name="Picture 2" descr="Activations of the second layer of a CNN">
            <a:extLst>
              <a:ext uri="{FF2B5EF4-FFF2-40B4-BE49-F238E27FC236}">
                <a16:creationId xmlns:a16="http://schemas.microsoft.com/office/drawing/2014/main" id="{D48CF9B2-11CD-BD2D-8489-414D45C8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70" y="1560129"/>
            <a:ext cx="10027298" cy="48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5263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1486</TotalTime>
  <Words>790</Words>
  <Application>Microsoft Office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Söhne</vt:lpstr>
      <vt:lpstr>Retrospect</vt:lpstr>
      <vt:lpstr>Introduction to computer vision</vt:lpstr>
      <vt:lpstr>Overview</vt:lpstr>
      <vt:lpstr>Machine Learning</vt:lpstr>
      <vt:lpstr>Neural Networks</vt:lpstr>
      <vt:lpstr>Stochastic Gradient Descent (SGD)</vt:lpstr>
      <vt:lpstr>Machine Learning Limitations</vt:lpstr>
      <vt:lpstr>What our Image Recognizer Learned</vt:lpstr>
      <vt:lpstr>What our Image Recognizer Learned</vt:lpstr>
      <vt:lpstr>What our Image Recognizer Learned</vt:lpstr>
      <vt:lpstr>What our Image Recognizer Learned</vt:lpstr>
      <vt:lpstr>What our Image Recognizer Learned</vt:lpstr>
      <vt:lpstr>What our Image Recognizer Learned</vt:lpstr>
      <vt:lpstr>Image recognizers can handle non-image tasks</vt:lpstr>
      <vt:lpstr>Image recognizers can handle non-image tasks</vt:lpstr>
      <vt:lpstr>Image recognizers can handle non-image tasks</vt:lpstr>
      <vt:lpstr>Deep learning for more than image classification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MKnaepen</dc:creator>
  <cp:lastModifiedBy>MKnaepen</cp:lastModifiedBy>
  <cp:revision>1</cp:revision>
  <dcterms:created xsi:type="dcterms:W3CDTF">2024-04-20T10:20:05Z</dcterms:created>
  <dcterms:modified xsi:type="dcterms:W3CDTF">2024-04-21T11:07:01Z</dcterms:modified>
</cp:coreProperties>
</file>